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94"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1" r:id="rId30"/>
    <p:sldId id="292" r:id="rId31"/>
    <p:sldId id="293" r:id="rId32"/>
    <p:sldId id="284" r:id="rId33"/>
    <p:sldId id="286" r:id="rId34"/>
    <p:sldId id="287" r:id="rId35"/>
    <p:sldId id="288" r:id="rId36"/>
    <p:sldId id="289"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p:restoredTop sz="95661"/>
  </p:normalViewPr>
  <p:slideViewPr>
    <p:cSldViewPr snapToGrid="0" snapToObjects="1">
      <p:cViewPr varScale="1">
        <p:scale>
          <a:sx n="116" d="100"/>
          <a:sy n="116" d="100"/>
        </p:scale>
        <p:origin x="4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29FFD-8B0F-F542-858E-D47DA8223AC0}" type="datetimeFigureOut">
              <a:rPr lang="en-US" smtClean="0"/>
              <a:t>1/23/22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DA9B9-82A0-0E4E-858D-61E57FB9D38C}" type="slidenum">
              <a:rPr lang="en-US" smtClean="0"/>
              <a:t>‹#›</a:t>
            </a:fld>
            <a:endParaRPr lang="en-US"/>
          </a:p>
        </p:txBody>
      </p:sp>
    </p:spTree>
    <p:extLst>
      <p:ext uri="{BB962C8B-B14F-4D97-AF65-F5344CB8AC3E}">
        <p14:creationId xmlns:p14="http://schemas.microsoft.com/office/powerpoint/2010/main" val="418630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DA9B9-82A0-0E4E-858D-61E57FB9D38C}" type="slidenum">
              <a:rPr lang="en-US" smtClean="0"/>
              <a:t>14</a:t>
            </a:fld>
            <a:endParaRPr lang="en-US"/>
          </a:p>
        </p:txBody>
      </p:sp>
    </p:spTree>
    <p:extLst>
      <p:ext uri="{BB962C8B-B14F-4D97-AF65-F5344CB8AC3E}">
        <p14:creationId xmlns:p14="http://schemas.microsoft.com/office/powerpoint/2010/main" val="392121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1/23/22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2BA5-F007-634F-8ADB-E821DD41C720}"/>
              </a:ext>
            </a:extLst>
          </p:cNvPr>
          <p:cNvSpPr>
            <a:spLocks noGrp="1"/>
          </p:cNvSpPr>
          <p:nvPr>
            <p:ph type="ctrTitle"/>
          </p:nvPr>
        </p:nvSpPr>
        <p:spPr>
          <a:xfrm>
            <a:off x="1387514" y="631371"/>
            <a:ext cx="10257232" cy="3329580"/>
          </a:xfrm>
        </p:spPr>
        <p:txBody>
          <a:bodyPr/>
          <a:lstStyle/>
          <a:p>
            <a:r>
              <a:rPr lang="en-US" sz="4000" dirty="0"/>
              <a:t>Christianity and Psychology: Mental Health Topics for Biblical Counselors</a:t>
            </a:r>
          </a:p>
        </p:txBody>
      </p:sp>
      <p:sp>
        <p:nvSpPr>
          <p:cNvPr id="3" name="Subtitle 2">
            <a:extLst>
              <a:ext uri="{FF2B5EF4-FFF2-40B4-BE49-F238E27FC236}">
                <a16:creationId xmlns:a16="http://schemas.microsoft.com/office/drawing/2014/main" id="{26BE1729-5507-674E-9D0B-1D3E6C6E3EBA}"/>
              </a:ext>
            </a:extLst>
          </p:cNvPr>
          <p:cNvSpPr>
            <a:spLocks noGrp="1"/>
          </p:cNvSpPr>
          <p:nvPr>
            <p:ph type="subTitle" idx="1"/>
          </p:nvPr>
        </p:nvSpPr>
        <p:spPr>
          <a:xfrm>
            <a:off x="1470641" y="3960951"/>
            <a:ext cx="8825658" cy="861420"/>
          </a:xfrm>
        </p:spPr>
        <p:txBody>
          <a:bodyPr/>
          <a:lstStyle/>
          <a:p>
            <a:r>
              <a:rPr lang="en-US" dirty="0"/>
              <a:t>Andrew G. Kenagy, Psy.D.</a:t>
            </a:r>
          </a:p>
        </p:txBody>
      </p:sp>
    </p:spTree>
    <p:extLst>
      <p:ext uri="{BB962C8B-B14F-4D97-AF65-F5344CB8AC3E}">
        <p14:creationId xmlns:p14="http://schemas.microsoft.com/office/powerpoint/2010/main" val="29463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32202" y="121186"/>
            <a:ext cx="10448427" cy="2468612"/>
          </a:xfrm>
        </p:spPr>
        <p:txBody>
          <a:bodyPr/>
          <a:lstStyle/>
          <a:p>
            <a:r>
              <a:rPr lang="en-US" dirty="0"/>
              <a:t>Scripture on Mind being more than Matter</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786653"/>
            <a:ext cx="12192000" cy="3154411"/>
          </a:xfrm>
        </p:spPr>
        <p:txBody>
          <a:bodyPr>
            <a:normAutofit/>
          </a:bodyPr>
          <a:lstStyle/>
          <a:p>
            <a:r>
              <a:rPr lang="en-US" dirty="0"/>
              <a:t>“The Lord saw how great the wickedness of the human race had become on the earth, and that every inclination of the thoughts of the human heart was only evil all the time” (Genesis 6:5, NIV)</a:t>
            </a:r>
          </a:p>
          <a:p>
            <a:r>
              <a:rPr lang="en-US" dirty="0"/>
              <a:t>“Love the Lord your God with all your heart and with all your soul and with all your strength and with all your mind” (Luke 10:27, NIV)</a:t>
            </a:r>
          </a:p>
        </p:txBody>
      </p:sp>
    </p:spTree>
    <p:extLst>
      <p:ext uri="{BB962C8B-B14F-4D97-AF65-F5344CB8AC3E}">
        <p14:creationId xmlns:p14="http://schemas.microsoft.com/office/powerpoint/2010/main" val="16752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21186" y="110169"/>
            <a:ext cx="10426393" cy="2468612"/>
          </a:xfrm>
        </p:spPr>
        <p:txBody>
          <a:bodyPr/>
          <a:lstStyle/>
          <a:p>
            <a:r>
              <a:rPr lang="en-US" dirty="0"/>
              <a:t>Science on Mind being more than Matter</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918855"/>
            <a:ext cx="5857875" cy="3154411"/>
          </a:xfrm>
        </p:spPr>
        <p:txBody>
          <a:bodyPr>
            <a:normAutofit/>
          </a:bodyPr>
          <a:lstStyle/>
          <a:p>
            <a:r>
              <a:rPr lang="en-US" dirty="0"/>
              <a:t>Consciousness</a:t>
            </a:r>
          </a:p>
          <a:p>
            <a:r>
              <a:rPr lang="en-US" dirty="0"/>
              <a:t>Temperament</a:t>
            </a:r>
          </a:p>
          <a:p>
            <a:r>
              <a:rPr lang="en-US" dirty="0"/>
              <a:t>Personality</a:t>
            </a:r>
          </a:p>
          <a:p>
            <a:r>
              <a:rPr lang="en-US" dirty="0"/>
              <a:t>Attachment</a:t>
            </a:r>
          </a:p>
          <a:p>
            <a:r>
              <a:rPr lang="en-US" dirty="0"/>
              <a:t>Interpersonal dynamics</a:t>
            </a:r>
          </a:p>
        </p:txBody>
      </p:sp>
      <p:sp>
        <p:nvSpPr>
          <p:cNvPr id="5" name="Content Placeholder 2">
            <a:extLst>
              <a:ext uri="{FF2B5EF4-FFF2-40B4-BE49-F238E27FC236}">
                <a16:creationId xmlns:a16="http://schemas.microsoft.com/office/drawing/2014/main" id="{9681701C-1F1C-204F-A5F1-56930993BF75}"/>
              </a:ext>
            </a:extLst>
          </p:cNvPr>
          <p:cNvSpPr txBox="1">
            <a:spLocks/>
          </p:cNvSpPr>
          <p:nvPr/>
        </p:nvSpPr>
        <p:spPr>
          <a:xfrm>
            <a:off x="4452938" y="1918854"/>
            <a:ext cx="5857875" cy="3154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Thinking patterns</a:t>
            </a:r>
          </a:p>
          <a:p>
            <a:r>
              <a:rPr lang="en-US" dirty="0"/>
              <a:t>Attribution styles</a:t>
            </a:r>
          </a:p>
          <a:p>
            <a:r>
              <a:rPr lang="en-US" dirty="0"/>
              <a:t>Defense mechanisms</a:t>
            </a:r>
          </a:p>
          <a:p>
            <a:r>
              <a:rPr lang="en-US" dirty="0"/>
              <a:t>Psychiatric medications</a:t>
            </a:r>
          </a:p>
          <a:p>
            <a:r>
              <a:rPr lang="en-US" dirty="0"/>
              <a:t>Nature vs Nurture</a:t>
            </a:r>
          </a:p>
        </p:txBody>
      </p:sp>
    </p:spTree>
    <p:extLst>
      <p:ext uri="{BB962C8B-B14F-4D97-AF65-F5344CB8AC3E}">
        <p14:creationId xmlns:p14="http://schemas.microsoft.com/office/powerpoint/2010/main" val="8274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0"/>
            <a:ext cx="10426393" cy="2468612"/>
          </a:xfrm>
        </p:spPr>
        <p:txBody>
          <a:bodyPr/>
          <a:lstStyle/>
          <a:p>
            <a:r>
              <a:rPr lang="en-US" dirty="0"/>
              <a:t>Interaction of neurobiology, mind, and environment</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150210"/>
            <a:ext cx="12192000" cy="3154411"/>
          </a:xfrm>
        </p:spPr>
        <p:txBody>
          <a:bodyPr>
            <a:normAutofit/>
          </a:bodyPr>
          <a:lstStyle/>
          <a:p>
            <a:r>
              <a:rPr lang="en-US" dirty="0"/>
              <a:t>Neglect and trauma</a:t>
            </a:r>
          </a:p>
          <a:p>
            <a:r>
              <a:rPr lang="en-US" dirty="0"/>
              <a:t>Epigenetic mechanisms leading to intergenerational transmission of psychopathology (DNA function/gene transcription)</a:t>
            </a:r>
          </a:p>
          <a:p>
            <a:r>
              <a:rPr lang="en-US" dirty="0"/>
              <a:t>Neurotransmitters</a:t>
            </a:r>
          </a:p>
          <a:p>
            <a:pPr lvl="1"/>
            <a:r>
              <a:rPr lang="en-US" dirty="0"/>
              <a:t>Which came first: depression or low serotonin?</a:t>
            </a:r>
          </a:p>
          <a:p>
            <a:endParaRPr lang="en-US" dirty="0"/>
          </a:p>
        </p:txBody>
      </p:sp>
      <p:pic>
        <p:nvPicPr>
          <p:cNvPr id="6" name="Picture 5">
            <a:extLst>
              <a:ext uri="{FF2B5EF4-FFF2-40B4-BE49-F238E27FC236}">
                <a16:creationId xmlns:a16="http://schemas.microsoft.com/office/drawing/2014/main" id="{6A1F606C-EDA4-0748-ADF0-8FCFD6337421}"/>
              </a:ext>
            </a:extLst>
          </p:cNvPr>
          <p:cNvPicPr>
            <a:picLocks noChangeAspect="1"/>
          </p:cNvPicPr>
          <p:nvPr/>
        </p:nvPicPr>
        <p:blipFill>
          <a:blip r:embed="rId2"/>
          <a:stretch>
            <a:fillRect/>
          </a:stretch>
        </p:blipFill>
        <p:spPr>
          <a:xfrm>
            <a:off x="1026023" y="520962"/>
            <a:ext cx="10139953" cy="5701798"/>
          </a:xfrm>
          <a:prstGeom prst="rect">
            <a:avLst/>
          </a:prstGeom>
        </p:spPr>
      </p:pic>
    </p:spTree>
    <p:extLst>
      <p:ext uri="{BB962C8B-B14F-4D97-AF65-F5344CB8AC3E}">
        <p14:creationId xmlns:p14="http://schemas.microsoft.com/office/powerpoint/2010/main" val="21976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0"/>
            <a:ext cx="10407267" cy="1575412"/>
          </a:xfrm>
        </p:spPr>
        <p:txBody>
          <a:bodyPr/>
          <a:lstStyle/>
          <a:p>
            <a:r>
              <a:rPr lang="en-US" dirty="0"/>
              <a:t>Why give someone a Band-Aid when you can give them Jesus? </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720552"/>
            <a:ext cx="12192000" cy="3154411"/>
          </a:xfrm>
        </p:spPr>
        <p:txBody>
          <a:bodyPr>
            <a:normAutofit fontScale="85000" lnSpcReduction="10000"/>
          </a:bodyPr>
          <a:lstStyle/>
          <a:p>
            <a:r>
              <a:rPr lang="en-US" dirty="0"/>
              <a:t>Is this what you say when someone comes to make a withdrawal from the bank, or to order food from a restaurant, or to have their swollen appendix removed at the hospital?</a:t>
            </a:r>
          </a:p>
          <a:p>
            <a:r>
              <a:rPr lang="en-US" dirty="0"/>
              <a:t>Complementary</a:t>
            </a:r>
          </a:p>
          <a:p>
            <a:pPr lvl="1"/>
            <a:r>
              <a:rPr lang="en-US" dirty="0"/>
              <a:t>Does God have to categorize our experiences as spiritual, physical, mental, psychological, </a:t>
            </a:r>
            <a:r>
              <a:rPr lang="en-US" dirty="0" err="1"/>
              <a:t>etc</a:t>
            </a:r>
            <a:r>
              <a:rPr lang="en-US" dirty="0"/>
              <a:t>…?</a:t>
            </a:r>
          </a:p>
          <a:p>
            <a:r>
              <a:rPr lang="en-US" dirty="0"/>
              <a:t>Gain psychological resources for engaging with spiritual realities</a:t>
            </a:r>
          </a:p>
          <a:p>
            <a:pPr lvl="1"/>
            <a:r>
              <a:rPr lang="en-US" dirty="0"/>
              <a:t>Where would you begin with training a 700-pound person to play basketball?</a:t>
            </a:r>
          </a:p>
          <a:p>
            <a:r>
              <a:rPr lang="en-US" dirty="0"/>
              <a:t>Bring the gospel to non-believers</a:t>
            </a:r>
          </a:p>
          <a:p>
            <a:pPr lvl="1"/>
            <a:r>
              <a:rPr lang="en-US" dirty="0"/>
              <a:t>“I have become all things to all people so that by all possible means I might save some” (1 Corinthians 9:22b)</a:t>
            </a:r>
          </a:p>
          <a:p>
            <a:r>
              <a:rPr lang="en-US" dirty="0"/>
              <a:t>Helps me stop trying to be God and trust in His sovereignty</a:t>
            </a:r>
          </a:p>
        </p:txBody>
      </p:sp>
    </p:spTree>
    <p:extLst>
      <p:ext uri="{BB962C8B-B14F-4D97-AF65-F5344CB8AC3E}">
        <p14:creationId xmlns:p14="http://schemas.microsoft.com/office/powerpoint/2010/main" val="387872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0"/>
            <a:ext cx="10407267" cy="1575412"/>
          </a:xfrm>
        </p:spPr>
        <p:txBody>
          <a:bodyPr/>
          <a:lstStyle/>
          <a:p>
            <a:r>
              <a:rPr lang="en-US" dirty="0"/>
              <a:t>Why give someone a Band-Aid when you can give them Jesus? </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720552"/>
            <a:ext cx="12192000" cy="5137448"/>
          </a:xfrm>
        </p:spPr>
        <p:txBody>
          <a:bodyPr>
            <a:normAutofit/>
          </a:bodyPr>
          <a:lstStyle/>
          <a:p>
            <a:r>
              <a:rPr lang="en-US" dirty="0"/>
              <a:t>Psychological privilege</a:t>
            </a:r>
          </a:p>
          <a:p>
            <a:pPr lvl="1"/>
            <a:r>
              <a:rPr lang="en-US" dirty="0"/>
              <a:t>If you grew up with few family or personal challenges, it is easy to not grasp the depth and pervasiveness of how negative relational dynamics and experiences can affect someone for a lifetime in many complex ways</a:t>
            </a:r>
          </a:p>
          <a:p>
            <a:pPr lvl="1"/>
            <a:r>
              <a:rPr lang="en-US" dirty="0"/>
              <a:t>Example: Results of insecure attachment due to a poorly attuned primary caregiver struggling with anxiety and depression, is often unpredictably responsive to an infant’s needs, and who themselves respond to many daily events with extreme emotional outbursts (e.g., panic)</a:t>
            </a:r>
          </a:p>
          <a:p>
            <a:pPr lvl="2"/>
            <a:r>
              <a:rPr lang="en-US" dirty="0"/>
              <a:t>A pervasive sense (of mind and neurobiology) that the world is unsafe and unpredictable (frequent hyperactivation of sympathetic nervous system), leading to misinterpreting everything as a threat</a:t>
            </a:r>
          </a:p>
          <a:p>
            <a:pPr lvl="2"/>
            <a:r>
              <a:rPr lang="en-US" dirty="0"/>
              <a:t>Poor sense of internalized security, confidence, or worth that empowers the cognitive capacities and psychological strength of will to even process life events in any other way or to emotionally and/or intellectually conceptualize (much less implement) skills to de-escalate emotions, self-soothe, take another perspective, or plan and organize a non-chaotic approach to life</a:t>
            </a:r>
          </a:p>
          <a:p>
            <a:pPr lvl="1"/>
            <a:r>
              <a:rPr lang="en-US" dirty="0"/>
              <a:t>How dare we say someone in this position “just” needs more faith, prayer, </a:t>
            </a:r>
            <a:r>
              <a:rPr lang="en-US" dirty="0" err="1"/>
              <a:t>etc</a:t>
            </a:r>
            <a:r>
              <a:rPr lang="en-US" dirty="0"/>
              <a:t>… God made us as bio-psycho-social-spiritual beings; our psycho-spiritual privilege sometimes blocks well-meaning believers from seeing what this really means</a:t>
            </a:r>
          </a:p>
          <a:p>
            <a:pPr lvl="1"/>
            <a:endParaRPr lang="en-US" dirty="0"/>
          </a:p>
        </p:txBody>
      </p:sp>
    </p:spTree>
    <p:extLst>
      <p:ext uri="{BB962C8B-B14F-4D97-AF65-F5344CB8AC3E}">
        <p14:creationId xmlns:p14="http://schemas.microsoft.com/office/powerpoint/2010/main" val="326977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657108" y="2632845"/>
            <a:ext cx="5517183" cy="2468612"/>
          </a:xfrm>
        </p:spPr>
        <p:txBody>
          <a:bodyPr/>
          <a:lstStyle/>
          <a:p>
            <a:r>
              <a:rPr lang="en-US" dirty="0"/>
              <a:t>Models</a:t>
            </a:r>
          </a:p>
        </p:txBody>
      </p:sp>
      <p:pic>
        <p:nvPicPr>
          <p:cNvPr id="7" name="Picture 6">
            <a:extLst>
              <a:ext uri="{FF2B5EF4-FFF2-40B4-BE49-F238E27FC236}">
                <a16:creationId xmlns:a16="http://schemas.microsoft.com/office/drawing/2014/main" id="{91301D4E-8521-4740-BDC4-28401C74D683}"/>
              </a:ext>
            </a:extLst>
          </p:cNvPr>
          <p:cNvPicPr>
            <a:picLocks noChangeAspect="1"/>
          </p:cNvPicPr>
          <p:nvPr/>
        </p:nvPicPr>
        <p:blipFill>
          <a:blip r:embed="rId2"/>
          <a:stretch>
            <a:fillRect/>
          </a:stretch>
        </p:blipFill>
        <p:spPr>
          <a:xfrm>
            <a:off x="7227234" y="0"/>
            <a:ext cx="4507566" cy="6788503"/>
          </a:xfrm>
          <a:prstGeom prst="rect">
            <a:avLst/>
          </a:prstGeom>
        </p:spPr>
      </p:pic>
      <p:pic>
        <p:nvPicPr>
          <p:cNvPr id="9" name="Picture 8">
            <a:extLst>
              <a:ext uri="{FF2B5EF4-FFF2-40B4-BE49-F238E27FC236}">
                <a16:creationId xmlns:a16="http://schemas.microsoft.com/office/drawing/2014/main" id="{7BBE9D97-8CCF-F94C-862F-0003A05BE36E}"/>
              </a:ext>
            </a:extLst>
          </p:cNvPr>
          <p:cNvPicPr>
            <a:picLocks noChangeAspect="1"/>
          </p:cNvPicPr>
          <p:nvPr/>
        </p:nvPicPr>
        <p:blipFill>
          <a:blip r:embed="rId3"/>
          <a:stretch>
            <a:fillRect/>
          </a:stretch>
        </p:blipFill>
        <p:spPr>
          <a:xfrm>
            <a:off x="7227234" y="11128"/>
            <a:ext cx="4372099" cy="6846872"/>
          </a:xfrm>
          <a:prstGeom prst="rect">
            <a:avLst/>
          </a:prstGeom>
        </p:spPr>
      </p:pic>
    </p:spTree>
    <p:extLst>
      <p:ext uri="{BB962C8B-B14F-4D97-AF65-F5344CB8AC3E}">
        <p14:creationId xmlns:p14="http://schemas.microsoft.com/office/powerpoint/2010/main" val="32867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568564" y="172003"/>
            <a:ext cx="9269499" cy="4289828"/>
          </a:xfrm>
        </p:spPr>
        <p:txBody>
          <a:bodyPr/>
          <a:lstStyle/>
          <a:p>
            <a:r>
              <a:rPr lang="en-US" dirty="0"/>
              <a:t>Introduction to Psychopathology for Biblical Counselors: Considering when to Refer</a:t>
            </a:r>
          </a:p>
        </p:txBody>
      </p:sp>
    </p:spTree>
    <p:extLst>
      <p:ext uri="{BB962C8B-B14F-4D97-AF65-F5344CB8AC3E}">
        <p14:creationId xmlns:p14="http://schemas.microsoft.com/office/powerpoint/2010/main" val="45607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20337"/>
            <a:ext cx="8060267" cy="6637662"/>
          </a:xfrm>
        </p:spPr>
        <p:txBody>
          <a:bodyPr>
            <a:normAutofit/>
          </a:bodyPr>
          <a:lstStyle/>
          <a:p>
            <a:r>
              <a:rPr lang="en-US" dirty="0"/>
              <a:t>Medical model</a:t>
            </a:r>
          </a:p>
          <a:p>
            <a:r>
              <a:rPr lang="en-US" dirty="0"/>
              <a:t>Diagnoses are labels for a set of symptoms</a:t>
            </a:r>
          </a:p>
          <a:p>
            <a:pPr lvl="1"/>
            <a:r>
              <a:rPr lang="en-US" dirty="0"/>
              <a:t>A diagnosis doesn’t mean you “have” something; it means you’re experiencing a set of symptoms for many possible reasons</a:t>
            </a:r>
          </a:p>
          <a:p>
            <a:pPr lvl="1"/>
            <a:r>
              <a:rPr lang="en-US" dirty="0"/>
              <a:t>The way a diagnosis is expressed can vary widely (only need to meet a certain number of symptoms)</a:t>
            </a:r>
          </a:p>
          <a:p>
            <a:pPr lvl="2"/>
            <a:r>
              <a:rPr lang="en-US" dirty="0"/>
              <a:t>E.g., ADHD, depression</a:t>
            </a:r>
          </a:p>
          <a:p>
            <a:r>
              <a:rPr lang="en-US" dirty="0"/>
              <a:t>Functional Impairment (socially, academically, vocationally) or “clinically significant distress”</a:t>
            </a:r>
          </a:p>
          <a:p>
            <a:r>
              <a:rPr lang="en-US" dirty="0"/>
              <a:t>Significantly influenced by politics and economics</a:t>
            </a:r>
          </a:p>
        </p:txBody>
      </p:sp>
      <p:pic>
        <p:nvPicPr>
          <p:cNvPr id="6" name="Picture 5">
            <a:extLst>
              <a:ext uri="{FF2B5EF4-FFF2-40B4-BE49-F238E27FC236}">
                <a16:creationId xmlns:a16="http://schemas.microsoft.com/office/drawing/2014/main" id="{6D23F703-099F-884E-A959-3F0960B7FC1A}"/>
              </a:ext>
            </a:extLst>
          </p:cNvPr>
          <p:cNvPicPr>
            <a:picLocks noChangeAspect="1"/>
          </p:cNvPicPr>
          <p:nvPr/>
        </p:nvPicPr>
        <p:blipFill>
          <a:blip r:embed="rId2"/>
          <a:stretch>
            <a:fillRect/>
          </a:stretch>
        </p:blipFill>
        <p:spPr>
          <a:xfrm>
            <a:off x="8060267" y="0"/>
            <a:ext cx="4131733" cy="5784427"/>
          </a:xfrm>
          <a:prstGeom prst="rect">
            <a:avLst/>
          </a:prstGeom>
        </p:spPr>
      </p:pic>
    </p:spTree>
    <p:extLst>
      <p:ext uri="{BB962C8B-B14F-4D97-AF65-F5344CB8AC3E}">
        <p14:creationId xmlns:p14="http://schemas.microsoft.com/office/powerpoint/2010/main" val="30018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187286"/>
            <a:ext cx="10404359" cy="1961002"/>
          </a:xfrm>
        </p:spPr>
        <p:txBody>
          <a:bodyPr/>
          <a:lstStyle/>
          <a:p>
            <a:pPr algn="ctr"/>
            <a:r>
              <a:rPr lang="en-US" dirty="0"/>
              <a:t>Depression (15 types)</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641514"/>
            <a:ext cx="12192000" cy="5216486"/>
          </a:xfrm>
        </p:spPr>
        <p:txBody>
          <a:bodyPr>
            <a:normAutofit/>
          </a:bodyPr>
          <a:lstStyle/>
          <a:p>
            <a:r>
              <a:rPr lang="en-US" dirty="0"/>
              <a:t>Symptoms</a:t>
            </a:r>
          </a:p>
          <a:p>
            <a:pPr lvl="1"/>
            <a:r>
              <a:rPr lang="en-US" dirty="0"/>
              <a:t>Depressed mood most of the time (irritable mood in children/adolescents)</a:t>
            </a:r>
          </a:p>
          <a:p>
            <a:pPr lvl="1"/>
            <a:r>
              <a:rPr lang="en-US" dirty="0"/>
              <a:t>Anhedonia</a:t>
            </a:r>
          </a:p>
          <a:p>
            <a:pPr lvl="1"/>
            <a:r>
              <a:rPr lang="en-US" dirty="0"/>
              <a:t>Fatigue</a:t>
            </a:r>
          </a:p>
          <a:p>
            <a:pPr lvl="1"/>
            <a:r>
              <a:rPr lang="en-US" dirty="0"/>
              <a:t>Sleep difficulties</a:t>
            </a:r>
          </a:p>
          <a:p>
            <a:pPr lvl="1"/>
            <a:r>
              <a:rPr lang="en-US" dirty="0"/>
              <a:t>Decreased or increased appetite or weight</a:t>
            </a:r>
          </a:p>
          <a:p>
            <a:pPr lvl="1"/>
            <a:r>
              <a:rPr lang="en-US" dirty="0"/>
              <a:t>Diminished concentration</a:t>
            </a:r>
          </a:p>
          <a:p>
            <a:pPr lvl="1"/>
            <a:r>
              <a:rPr lang="en-US" dirty="0"/>
              <a:t>Psychomotor retardation or hyperactivity</a:t>
            </a:r>
          </a:p>
          <a:p>
            <a:pPr lvl="1"/>
            <a:r>
              <a:rPr lang="en-US" dirty="0"/>
              <a:t>Feelings of worthlessness or excessive guilt</a:t>
            </a:r>
          </a:p>
          <a:p>
            <a:pPr lvl="1"/>
            <a:r>
              <a:rPr lang="en-US" dirty="0"/>
              <a:t>Suicidal ideation</a:t>
            </a:r>
          </a:p>
        </p:txBody>
      </p:sp>
    </p:spTree>
    <p:extLst>
      <p:ext uri="{BB962C8B-B14F-4D97-AF65-F5344CB8AC3E}">
        <p14:creationId xmlns:p14="http://schemas.microsoft.com/office/powerpoint/2010/main" val="278244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337407" y="121186"/>
            <a:ext cx="5517183" cy="2468612"/>
          </a:xfrm>
        </p:spPr>
        <p:txBody>
          <a:bodyPr/>
          <a:lstStyle/>
          <a:p>
            <a:pPr algn="ctr"/>
            <a:r>
              <a:rPr lang="en-US" dirty="0"/>
              <a:t>Depression</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1" y="1544282"/>
            <a:ext cx="12192000" cy="3154411"/>
          </a:xfrm>
        </p:spPr>
        <p:txBody>
          <a:bodyPr>
            <a:normAutofit/>
          </a:bodyPr>
          <a:lstStyle/>
          <a:p>
            <a:r>
              <a:rPr lang="en-US" dirty="0"/>
              <a:t>Possible reasons for referral</a:t>
            </a:r>
          </a:p>
          <a:p>
            <a:pPr lvl="1"/>
            <a:r>
              <a:rPr lang="en-US" dirty="0"/>
              <a:t>Major functional impairment</a:t>
            </a:r>
          </a:p>
          <a:p>
            <a:pPr lvl="1"/>
            <a:r>
              <a:rPr lang="en-US" dirty="0"/>
              <a:t>Treatment resistant</a:t>
            </a:r>
          </a:p>
          <a:p>
            <a:pPr lvl="1"/>
            <a:r>
              <a:rPr lang="en-US" dirty="0"/>
              <a:t>Suicidal ideation with plans and intent, and/or significant prior history of attempts</a:t>
            </a:r>
          </a:p>
          <a:p>
            <a:pPr lvl="1"/>
            <a:r>
              <a:rPr lang="en-US" dirty="0"/>
              <a:t>Profound history of trauma</a:t>
            </a:r>
          </a:p>
          <a:p>
            <a:pPr lvl="1"/>
            <a:r>
              <a:rPr lang="en-US" dirty="0"/>
              <a:t>No identifiable situational factors</a:t>
            </a:r>
          </a:p>
        </p:txBody>
      </p:sp>
    </p:spTree>
    <p:extLst>
      <p:ext uri="{BB962C8B-B14F-4D97-AF65-F5344CB8AC3E}">
        <p14:creationId xmlns:p14="http://schemas.microsoft.com/office/powerpoint/2010/main" val="6128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337408" y="392341"/>
            <a:ext cx="5517183" cy="2468612"/>
          </a:xfrm>
        </p:spPr>
        <p:txBody>
          <a:bodyPr/>
          <a:lstStyle/>
          <a:p>
            <a:pPr algn="ctr"/>
            <a:r>
              <a:rPr lang="en-US" dirty="0"/>
              <a:t>Who am I?</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1" y="1626647"/>
            <a:ext cx="12192000" cy="3154411"/>
          </a:xfrm>
        </p:spPr>
        <p:txBody>
          <a:bodyPr/>
          <a:lstStyle/>
          <a:p>
            <a:r>
              <a:rPr lang="en-US" dirty="0"/>
              <a:t>Evangelical, reformed Christian</a:t>
            </a:r>
          </a:p>
          <a:p>
            <a:r>
              <a:rPr lang="en-US" dirty="0"/>
              <a:t>Clinical Psychologist</a:t>
            </a:r>
          </a:p>
        </p:txBody>
      </p:sp>
    </p:spTree>
    <p:extLst>
      <p:ext uri="{BB962C8B-B14F-4D97-AF65-F5344CB8AC3E}">
        <p14:creationId xmlns:p14="http://schemas.microsoft.com/office/powerpoint/2010/main" val="368871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2860073" y="183020"/>
            <a:ext cx="5517183" cy="2468612"/>
          </a:xfrm>
        </p:spPr>
        <p:txBody>
          <a:bodyPr/>
          <a:lstStyle/>
          <a:p>
            <a:pPr algn="ctr"/>
            <a:r>
              <a:rPr lang="en-US" dirty="0"/>
              <a:t>Anxiety</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663548"/>
            <a:ext cx="12192000" cy="5194452"/>
          </a:xfrm>
        </p:spPr>
        <p:txBody>
          <a:bodyPr>
            <a:normAutofit/>
          </a:bodyPr>
          <a:lstStyle/>
          <a:p>
            <a:r>
              <a:rPr lang="en-US" dirty="0"/>
              <a:t>Symptoms</a:t>
            </a:r>
          </a:p>
          <a:p>
            <a:pPr lvl="1"/>
            <a:r>
              <a:rPr lang="en-US" dirty="0"/>
              <a:t>Anxious or worried thoughts most of the time</a:t>
            </a:r>
          </a:p>
          <a:p>
            <a:pPr lvl="1"/>
            <a:r>
              <a:rPr lang="en-US" dirty="0"/>
              <a:t>Difficulty controlling those thoughts</a:t>
            </a:r>
          </a:p>
          <a:p>
            <a:pPr lvl="1"/>
            <a:r>
              <a:rPr lang="en-US" dirty="0"/>
              <a:t>Feeling restless, keyed up or on-edge</a:t>
            </a:r>
          </a:p>
          <a:p>
            <a:pPr lvl="1"/>
            <a:r>
              <a:rPr lang="en-US" dirty="0"/>
              <a:t>Sleep difficulties</a:t>
            </a:r>
          </a:p>
          <a:p>
            <a:pPr lvl="1"/>
            <a:r>
              <a:rPr lang="en-US" dirty="0"/>
              <a:t>Being easily fatigued</a:t>
            </a:r>
          </a:p>
          <a:p>
            <a:pPr lvl="1"/>
            <a:r>
              <a:rPr lang="en-US" dirty="0"/>
              <a:t>Diminished concentration</a:t>
            </a:r>
          </a:p>
          <a:p>
            <a:pPr lvl="1"/>
            <a:r>
              <a:rPr lang="en-US" dirty="0"/>
              <a:t>Muscle tension</a:t>
            </a:r>
          </a:p>
          <a:p>
            <a:pPr lvl="1"/>
            <a:r>
              <a:rPr lang="en-US" dirty="0"/>
              <a:t>Irritability</a:t>
            </a:r>
          </a:p>
        </p:txBody>
      </p:sp>
    </p:spTree>
    <p:extLst>
      <p:ext uri="{BB962C8B-B14F-4D97-AF65-F5344CB8AC3E}">
        <p14:creationId xmlns:p14="http://schemas.microsoft.com/office/powerpoint/2010/main" val="20290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337408" y="0"/>
            <a:ext cx="5517183" cy="2468612"/>
          </a:xfrm>
        </p:spPr>
        <p:txBody>
          <a:bodyPr/>
          <a:lstStyle/>
          <a:p>
            <a:pPr algn="ctr"/>
            <a:r>
              <a:rPr lang="en-US" dirty="0"/>
              <a:t>Anxiety</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073091"/>
            <a:ext cx="12192000" cy="3154411"/>
          </a:xfrm>
        </p:spPr>
        <p:txBody>
          <a:bodyPr>
            <a:normAutofit/>
          </a:bodyPr>
          <a:lstStyle/>
          <a:p>
            <a:r>
              <a:rPr lang="en-US" dirty="0"/>
              <a:t>Possible reasons for referral</a:t>
            </a:r>
          </a:p>
          <a:p>
            <a:pPr lvl="1"/>
            <a:r>
              <a:rPr lang="en-US" dirty="0"/>
              <a:t>Major functional impairment</a:t>
            </a:r>
          </a:p>
          <a:p>
            <a:pPr lvl="1"/>
            <a:r>
              <a:rPr lang="en-US" dirty="0"/>
              <a:t>Treatment resistant</a:t>
            </a:r>
          </a:p>
          <a:p>
            <a:pPr lvl="1"/>
            <a:r>
              <a:rPr lang="en-US" dirty="0"/>
              <a:t>No identifiable situational factors</a:t>
            </a:r>
          </a:p>
        </p:txBody>
      </p:sp>
    </p:spTree>
    <p:extLst>
      <p:ext uri="{BB962C8B-B14F-4D97-AF65-F5344CB8AC3E}">
        <p14:creationId xmlns:p14="http://schemas.microsoft.com/office/powerpoint/2010/main" val="12505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0"/>
            <a:ext cx="10426393" cy="2468612"/>
          </a:xfrm>
        </p:spPr>
        <p:txBody>
          <a:bodyPr/>
          <a:lstStyle/>
          <a:p>
            <a:pPr algn="ctr"/>
            <a:r>
              <a:rPr lang="en-US" dirty="0"/>
              <a:t>Post-Traumatic Stress Disorder (PTSD)</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533265"/>
            <a:ext cx="12192000" cy="3154411"/>
          </a:xfrm>
        </p:spPr>
        <p:txBody>
          <a:bodyPr>
            <a:normAutofit/>
          </a:bodyPr>
          <a:lstStyle/>
          <a:p>
            <a:r>
              <a:rPr lang="en-US" dirty="0"/>
              <a:t>Symptoms</a:t>
            </a:r>
          </a:p>
          <a:p>
            <a:pPr lvl="1"/>
            <a:r>
              <a:rPr lang="en-US" dirty="0"/>
              <a:t>Exposure to actual or threatened death, serious injury, or sexual violence</a:t>
            </a:r>
          </a:p>
          <a:p>
            <a:pPr lvl="1"/>
            <a:r>
              <a:rPr lang="en-US" dirty="0"/>
              <a:t>Intrusive symptoms (e.g., nightmares, flashbacks, memories)</a:t>
            </a:r>
          </a:p>
          <a:p>
            <a:pPr lvl="1"/>
            <a:r>
              <a:rPr lang="en-US" dirty="0"/>
              <a:t>Avoidance</a:t>
            </a:r>
          </a:p>
          <a:p>
            <a:pPr lvl="1"/>
            <a:r>
              <a:rPr lang="en-US" dirty="0"/>
              <a:t>Negative alterations in mood or cognition</a:t>
            </a:r>
          </a:p>
          <a:p>
            <a:pPr lvl="1"/>
            <a:r>
              <a:rPr lang="en-US" dirty="0"/>
              <a:t>Marked alterations in arousal or reactivity</a:t>
            </a:r>
          </a:p>
        </p:txBody>
      </p:sp>
    </p:spTree>
    <p:extLst>
      <p:ext uri="{BB962C8B-B14F-4D97-AF65-F5344CB8AC3E}">
        <p14:creationId xmlns:p14="http://schemas.microsoft.com/office/powerpoint/2010/main" val="35154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434114"/>
            <a:ext cx="12192000" cy="3154411"/>
          </a:xfrm>
        </p:spPr>
        <p:txBody>
          <a:bodyPr>
            <a:normAutofit/>
          </a:bodyPr>
          <a:lstStyle/>
          <a:p>
            <a:r>
              <a:rPr lang="en-US" dirty="0"/>
              <a:t>Possible reasons for referral</a:t>
            </a:r>
          </a:p>
          <a:p>
            <a:pPr lvl="1"/>
            <a:r>
              <a:rPr lang="en-US" dirty="0"/>
              <a:t>Major functional impairment</a:t>
            </a:r>
          </a:p>
          <a:p>
            <a:pPr lvl="1"/>
            <a:r>
              <a:rPr lang="en-US" dirty="0"/>
              <a:t>Treatment resistant</a:t>
            </a:r>
          </a:p>
          <a:p>
            <a:pPr lvl="1"/>
            <a:r>
              <a:rPr lang="en-US" dirty="0"/>
              <a:t>Suicidal ideation with plans and intent, and/or significant prior history of attempts</a:t>
            </a:r>
          </a:p>
        </p:txBody>
      </p:sp>
      <p:sp>
        <p:nvSpPr>
          <p:cNvPr id="7" name="Title 1">
            <a:extLst>
              <a:ext uri="{FF2B5EF4-FFF2-40B4-BE49-F238E27FC236}">
                <a16:creationId xmlns:a16="http://schemas.microsoft.com/office/drawing/2014/main" id="{5242A1E7-044B-764E-8B26-2D94C74B1917}"/>
              </a:ext>
            </a:extLst>
          </p:cNvPr>
          <p:cNvSpPr txBox="1">
            <a:spLocks/>
          </p:cNvSpPr>
          <p:nvPr/>
        </p:nvSpPr>
        <p:spPr>
          <a:xfrm>
            <a:off x="0" y="0"/>
            <a:ext cx="10426393" cy="246861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Post-Traumatic Stress Disorder (PTSD)</a:t>
            </a:r>
            <a:endParaRPr lang="en-US" dirty="0"/>
          </a:p>
        </p:txBody>
      </p:sp>
    </p:spTree>
    <p:extLst>
      <p:ext uri="{BB962C8B-B14F-4D97-AF65-F5344CB8AC3E}">
        <p14:creationId xmlns:p14="http://schemas.microsoft.com/office/powerpoint/2010/main" val="15154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0" y="94886"/>
            <a:ext cx="10426393" cy="2468612"/>
          </a:xfrm>
        </p:spPr>
        <p:txBody>
          <a:bodyPr/>
          <a:lstStyle/>
          <a:p>
            <a:pPr algn="ctr"/>
            <a:r>
              <a:rPr lang="en-US" dirty="0"/>
              <a:t>Attention-Deficit/Hyperactivity Disorder (ADHD)</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861852"/>
            <a:ext cx="12192000" cy="4996148"/>
          </a:xfrm>
        </p:spPr>
        <p:txBody>
          <a:bodyPr>
            <a:normAutofit/>
          </a:bodyPr>
          <a:lstStyle/>
          <a:p>
            <a:r>
              <a:rPr lang="en-US" dirty="0"/>
              <a:t>Symptoms</a:t>
            </a:r>
          </a:p>
          <a:p>
            <a:pPr lvl="1"/>
            <a:r>
              <a:rPr lang="en-US" dirty="0"/>
              <a:t>Inattention</a:t>
            </a:r>
          </a:p>
          <a:p>
            <a:pPr lvl="2"/>
            <a:r>
              <a:rPr lang="en-US" dirty="0"/>
              <a:t>Details, careless mistakes, listening, follow-through, organizing tasks, resists mental effort, loses things, easily distracted, forgetful</a:t>
            </a:r>
          </a:p>
          <a:p>
            <a:pPr lvl="1"/>
            <a:r>
              <a:rPr lang="en-US" dirty="0"/>
              <a:t>Hyperactivity</a:t>
            </a:r>
          </a:p>
          <a:p>
            <a:pPr lvl="2"/>
            <a:r>
              <a:rPr lang="en-US" dirty="0"/>
              <a:t>Fidgets, squirms, leaves seat, runs/climbs, internal motor, talks excessively, blurts out answers, interrupts, waiting turn</a:t>
            </a:r>
          </a:p>
        </p:txBody>
      </p:sp>
    </p:spTree>
    <p:extLst>
      <p:ext uri="{BB962C8B-B14F-4D97-AF65-F5344CB8AC3E}">
        <p14:creationId xmlns:p14="http://schemas.microsoft.com/office/powerpoint/2010/main" val="39121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 y="83869"/>
            <a:ext cx="10382326" cy="2468612"/>
          </a:xfrm>
        </p:spPr>
        <p:txBody>
          <a:bodyPr/>
          <a:lstStyle/>
          <a:p>
            <a:pPr algn="ctr"/>
            <a:r>
              <a:rPr lang="en-US" dirty="0"/>
              <a:t>Attention-Deficit/Hyperactivity Disorder (ADHD)</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949986"/>
            <a:ext cx="12192000" cy="4908013"/>
          </a:xfrm>
        </p:spPr>
        <p:txBody>
          <a:bodyPr>
            <a:normAutofit/>
          </a:bodyPr>
          <a:lstStyle/>
          <a:p>
            <a:r>
              <a:rPr lang="en-US" dirty="0"/>
              <a:t>Executive function deficits</a:t>
            </a:r>
          </a:p>
          <a:p>
            <a:pPr lvl="1"/>
            <a:r>
              <a:rPr lang="en-US" dirty="0"/>
              <a:t>Many possible reasons for this (including depression and anxiety)</a:t>
            </a:r>
          </a:p>
          <a:p>
            <a:pPr lvl="1"/>
            <a:r>
              <a:rPr lang="en-US" dirty="0"/>
              <a:t>Prefrontal cortex hypoactivation</a:t>
            </a:r>
          </a:p>
          <a:p>
            <a:pPr lvl="2"/>
            <a:r>
              <a:rPr lang="en-US" dirty="0"/>
              <a:t>Most medications for ADHD are stimulants to activate prefrontal cortex</a:t>
            </a:r>
          </a:p>
          <a:p>
            <a:pPr lvl="2"/>
            <a:r>
              <a:rPr lang="en-US" dirty="0"/>
              <a:t>Debate on use of stimulants</a:t>
            </a:r>
          </a:p>
          <a:p>
            <a:pPr lvl="1"/>
            <a:r>
              <a:rPr lang="en-US" dirty="0"/>
              <a:t>Behavioral treatment</a:t>
            </a:r>
          </a:p>
          <a:p>
            <a:pPr lvl="2"/>
            <a:r>
              <a:rPr lang="en-US" dirty="0"/>
              <a:t>Compensatory strategies for executive function deficits</a:t>
            </a:r>
          </a:p>
        </p:txBody>
      </p:sp>
      <p:pic>
        <p:nvPicPr>
          <p:cNvPr id="6" name="Picture 5">
            <a:extLst>
              <a:ext uri="{FF2B5EF4-FFF2-40B4-BE49-F238E27FC236}">
                <a16:creationId xmlns:a16="http://schemas.microsoft.com/office/drawing/2014/main" id="{5FADE8B3-1053-BB40-BDA6-B8328D89C47A}"/>
              </a:ext>
            </a:extLst>
          </p:cNvPr>
          <p:cNvPicPr>
            <a:picLocks noChangeAspect="1"/>
          </p:cNvPicPr>
          <p:nvPr/>
        </p:nvPicPr>
        <p:blipFill>
          <a:blip r:embed="rId2"/>
          <a:stretch>
            <a:fillRect/>
          </a:stretch>
        </p:blipFill>
        <p:spPr>
          <a:xfrm rot="5400000">
            <a:off x="2745814" y="-1004641"/>
            <a:ext cx="6854610" cy="8870671"/>
          </a:xfrm>
          <a:prstGeom prst="rect">
            <a:avLst/>
          </a:prstGeom>
        </p:spPr>
      </p:pic>
    </p:spTree>
    <p:extLst>
      <p:ext uri="{BB962C8B-B14F-4D97-AF65-F5344CB8AC3E}">
        <p14:creationId xmlns:p14="http://schemas.microsoft.com/office/powerpoint/2010/main" val="37795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99152" y="105903"/>
            <a:ext cx="10250123" cy="1535610"/>
          </a:xfrm>
        </p:spPr>
        <p:txBody>
          <a:bodyPr/>
          <a:lstStyle/>
          <a:p>
            <a:pPr algn="ctr"/>
            <a:r>
              <a:rPr lang="en-US" dirty="0"/>
              <a:t>Attention-Deficit/Hyperactivity Disorder (ADHD)</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940890"/>
            <a:ext cx="12192000" cy="3154411"/>
          </a:xfrm>
        </p:spPr>
        <p:txBody>
          <a:bodyPr>
            <a:normAutofit/>
          </a:bodyPr>
          <a:lstStyle/>
          <a:p>
            <a:r>
              <a:rPr lang="en-US" dirty="0"/>
              <a:t>Possible reasons for referral</a:t>
            </a:r>
          </a:p>
          <a:p>
            <a:pPr lvl="1"/>
            <a:r>
              <a:rPr lang="en-US" dirty="0"/>
              <a:t>Major functional impairment for the individual or the individual’s family/spouse</a:t>
            </a:r>
          </a:p>
          <a:p>
            <a:pPr lvl="2"/>
            <a:r>
              <a:rPr lang="en-US" dirty="0"/>
              <a:t>Emotional dysregulation common</a:t>
            </a:r>
          </a:p>
          <a:p>
            <a:pPr lvl="1"/>
            <a:r>
              <a:rPr lang="en-US" dirty="0"/>
              <a:t>Children not responding to treatment</a:t>
            </a:r>
          </a:p>
          <a:p>
            <a:pPr lvl="2"/>
            <a:r>
              <a:rPr lang="en-US" dirty="0"/>
              <a:t>Watch for the “exhausted parent”</a:t>
            </a:r>
          </a:p>
        </p:txBody>
      </p:sp>
    </p:spTree>
    <p:extLst>
      <p:ext uri="{BB962C8B-B14F-4D97-AF65-F5344CB8AC3E}">
        <p14:creationId xmlns:p14="http://schemas.microsoft.com/office/powerpoint/2010/main" val="27627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337408" y="116920"/>
            <a:ext cx="5517183" cy="2468612"/>
          </a:xfrm>
        </p:spPr>
        <p:txBody>
          <a:bodyPr/>
          <a:lstStyle/>
          <a:p>
            <a:r>
              <a:rPr lang="en-US" dirty="0"/>
              <a:t>Personality Disorders</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566316"/>
            <a:ext cx="12192000" cy="3154411"/>
          </a:xfrm>
        </p:spPr>
        <p:txBody>
          <a:bodyPr>
            <a:normAutofit/>
          </a:bodyPr>
          <a:lstStyle/>
          <a:p>
            <a:r>
              <a:rPr lang="en-US" dirty="0"/>
              <a:t>Paranoid, schizoid, schizotypal, antisocial, borderline, histrionic, narcissistic, avoidant, dependent, obsessive-compulsive</a:t>
            </a:r>
          </a:p>
          <a:p>
            <a:r>
              <a:rPr lang="en-US" dirty="0"/>
              <a:t>Pervasive ways of being, especially in relationships</a:t>
            </a:r>
          </a:p>
          <a:p>
            <a:r>
              <a:rPr lang="en-US" dirty="0"/>
              <a:t>Deeply fractured sense of self</a:t>
            </a:r>
          </a:p>
          <a:p>
            <a:r>
              <a:rPr lang="en-US" dirty="0"/>
              <a:t>Often avoided by therapists</a:t>
            </a:r>
          </a:p>
        </p:txBody>
      </p:sp>
    </p:spTree>
    <p:extLst>
      <p:ext uri="{BB962C8B-B14F-4D97-AF65-F5344CB8AC3E}">
        <p14:creationId xmlns:p14="http://schemas.microsoft.com/office/powerpoint/2010/main" val="10117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234647" y="105903"/>
            <a:ext cx="5517183" cy="2468612"/>
          </a:xfrm>
        </p:spPr>
        <p:txBody>
          <a:bodyPr/>
          <a:lstStyle/>
          <a:p>
            <a:r>
              <a:rPr lang="en-US" dirty="0"/>
              <a:t>Personality Disorders</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632417"/>
            <a:ext cx="12192000" cy="3154411"/>
          </a:xfrm>
        </p:spPr>
        <p:txBody>
          <a:bodyPr>
            <a:normAutofit/>
          </a:bodyPr>
          <a:lstStyle/>
          <a:p>
            <a:r>
              <a:rPr lang="en-US" dirty="0"/>
              <a:t>Signs to watch for:</a:t>
            </a:r>
          </a:p>
          <a:p>
            <a:pPr lvl="1"/>
            <a:r>
              <a:rPr lang="en-US" dirty="0"/>
              <a:t>Extremely turbulent and unstable relational history</a:t>
            </a:r>
          </a:p>
          <a:p>
            <a:pPr lvl="1"/>
            <a:r>
              <a:rPr lang="en-US" dirty="0"/>
              <a:t>Poor and unstable employment history</a:t>
            </a:r>
          </a:p>
          <a:p>
            <a:pPr lvl="1"/>
            <a:r>
              <a:rPr lang="en-US" dirty="0"/>
              <a:t>Substance abuse</a:t>
            </a:r>
          </a:p>
          <a:p>
            <a:pPr lvl="1"/>
            <a:r>
              <a:rPr lang="en-US" dirty="0"/>
              <a:t>Legal history</a:t>
            </a:r>
          </a:p>
          <a:p>
            <a:pPr lvl="1"/>
            <a:r>
              <a:rPr lang="en-US" dirty="0"/>
              <a:t>Sudden, inexplicable changes in how they relate to you as their counselor (idealization/devaluation)</a:t>
            </a:r>
          </a:p>
          <a:p>
            <a:r>
              <a:rPr lang="en-US" dirty="0"/>
              <a:t>Refer</a:t>
            </a:r>
          </a:p>
        </p:txBody>
      </p:sp>
    </p:spTree>
    <p:extLst>
      <p:ext uri="{BB962C8B-B14F-4D97-AF65-F5344CB8AC3E}">
        <p14:creationId xmlns:p14="http://schemas.microsoft.com/office/powerpoint/2010/main" val="140287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2115239" y="0"/>
            <a:ext cx="9831482" cy="2468612"/>
          </a:xfrm>
        </p:spPr>
        <p:txBody>
          <a:bodyPr/>
          <a:lstStyle/>
          <a:p>
            <a:r>
              <a:rPr lang="en-US" dirty="0"/>
              <a:t>General Treatment Emphases</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234306"/>
            <a:ext cx="12192000" cy="3154411"/>
          </a:xfrm>
        </p:spPr>
        <p:txBody>
          <a:bodyPr>
            <a:normAutofit/>
          </a:bodyPr>
          <a:lstStyle/>
          <a:p>
            <a:r>
              <a:rPr lang="en-US" dirty="0"/>
              <a:t>Healthy Lifestyle Behaviors</a:t>
            </a:r>
          </a:p>
          <a:p>
            <a:pPr lvl="1"/>
            <a:r>
              <a:rPr lang="en-US" dirty="0"/>
              <a:t>Water, diet, exercise, sleep</a:t>
            </a:r>
          </a:p>
          <a:p>
            <a:r>
              <a:rPr lang="en-US" dirty="0"/>
              <a:t>Common Factors in Therapy</a:t>
            </a:r>
          </a:p>
          <a:p>
            <a:pPr lvl="1"/>
            <a:r>
              <a:rPr lang="en-US" dirty="0"/>
              <a:t>Therapeutic relationship</a:t>
            </a:r>
          </a:p>
        </p:txBody>
      </p:sp>
    </p:spTree>
    <p:extLst>
      <p:ext uri="{BB962C8B-B14F-4D97-AF65-F5344CB8AC3E}">
        <p14:creationId xmlns:p14="http://schemas.microsoft.com/office/powerpoint/2010/main" val="11188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337408" y="469459"/>
            <a:ext cx="5517183" cy="2468612"/>
          </a:xfrm>
        </p:spPr>
        <p:txBody>
          <a:bodyPr/>
          <a:lstStyle/>
          <a:p>
            <a:pPr algn="ctr"/>
            <a:r>
              <a:rPr lang="en-US" dirty="0"/>
              <a:t>How I got here</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703765"/>
            <a:ext cx="12192000" cy="3154411"/>
          </a:xfrm>
        </p:spPr>
        <p:txBody>
          <a:bodyPr/>
          <a:lstStyle/>
          <a:p>
            <a:r>
              <a:rPr lang="en-US" dirty="0"/>
              <a:t>Missions</a:t>
            </a:r>
          </a:p>
          <a:p>
            <a:r>
              <a:rPr lang="en-US" dirty="0"/>
              <a:t>Youth ministry</a:t>
            </a:r>
          </a:p>
        </p:txBody>
      </p:sp>
    </p:spTree>
    <p:extLst>
      <p:ext uri="{BB962C8B-B14F-4D97-AF65-F5344CB8AC3E}">
        <p14:creationId xmlns:p14="http://schemas.microsoft.com/office/powerpoint/2010/main" val="17099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 y="83869"/>
            <a:ext cx="10382326" cy="2468612"/>
          </a:xfrm>
        </p:spPr>
        <p:txBody>
          <a:bodyPr/>
          <a:lstStyle/>
          <a:p>
            <a:pPr algn="ctr"/>
            <a:r>
              <a:rPr lang="en-US" dirty="0"/>
              <a:t>Psychological Theories of Personality </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1" y="1599367"/>
            <a:ext cx="12192000" cy="3154411"/>
          </a:xfrm>
        </p:spPr>
        <p:txBody>
          <a:bodyPr>
            <a:normAutofit/>
          </a:bodyPr>
          <a:lstStyle/>
          <a:p>
            <a:r>
              <a:rPr lang="en-US" dirty="0"/>
              <a:t>Informative, but can leave the realm of science and become a philosophy or worldview</a:t>
            </a:r>
          </a:p>
          <a:p>
            <a:r>
              <a:rPr lang="en-US" dirty="0"/>
              <a:t>Many approaches influenced by humanism</a:t>
            </a:r>
          </a:p>
          <a:p>
            <a:pPr lvl="1"/>
            <a:r>
              <a:rPr lang="en-US" dirty="0"/>
              <a:t>Founded on belief in human goodness</a:t>
            </a:r>
          </a:p>
          <a:p>
            <a:pPr lvl="1"/>
            <a:r>
              <a:rPr lang="en-US" dirty="0"/>
              <a:t>Psychopathology seen as a consequence of mistreatment, not inherent self-centeredness</a:t>
            </a:r>
          </a:p>
          <a:p>
            <a:pPr lvl="1"/>
            <a:r>
              <a:rPr lang="en-US" dirty="0"/>
              <a:t>Merely supporting and encouraging wounded people seen as sufficient to help them thrive</a:t>
            </a:r>
          </a:p>
        </p:txBody>
      </p:sp>
    </p:spTree>
    <p:extLst>
      <p:ext uri="{BB962C8B-B14F-4D97-AF65-F5344CB8AC3E}">
        <p14:creationId xmlns:p14="http://schemas.microsoft.com/office/powerpoint/2010/main" val="24586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88136" y="94886"/>
            <a:ext cx="10327242" cy="2468612"/>
          </a:xfrm>
        </p:spPr>
        <p:txBody>
          <a:bodyPr/>
          <a:lstStyle/>
          <a:p>
            <a:pPr algn="ctr"/>
            <a:r>
              <a:rPr lang="en-US" dirty="0"/>
              <a:t>Psychological Theories of Personality </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150210"/>
            <a:ext cx="12192000" cy="3154411"/>
          </a:xfrm>
        </p:spPr>
        <p:txBody>
          <a:bodyPr>
            <a:normAutofit/>
          </a:bodyPr>
          <a:lstStyle/>
          <a:p>
            <a:r>
              <a:rPr lang="en-US" dirty="0"/>
              <a:t>Why does a humanistic approach seem to help many people recover from the depths of mental illness?</a:t>
            </a:r>
          </a:p>
          <a:p>
            <a:pPr lvl="1"/>
            <a:r>
              <a:rPr lang="en-US" dirty="0"/>
              <a:t>Satan does not have power to create, only to corrupt</a:t>
            </a:r>
          </a:p>
          <a:p>
            <a:pPr lvl="1"/>
            <a:r>
              <a:rPr lang="en-US" dirty="0"/>
              <a:t>Perhaps treating people well awakens their God-consciousness - their sense that despite all their woundedness, there is still good in the universe (the image of God in them, and the reality of God surrounding them)</a:t>
            </a:r>
          </a:p>
          <a:p>
            <a:pPr lvl="1"/>
            <a:r>
              <a:rPr lang="en-US" dirty="0"/>
              <a:t>Embodied (or incarnational) integration</a:t>
            </a:r>
          </a:p>
          <a:p>
            <a:pPr lvl="2"/>
            <a:r>
              <a:rPr lang="en-US" dirty="0"/>
              <a:t>“And the Word became flesh and dwelt among us, and we have seen his glory, glory as of the only Son from the Father, full of grace and truth” (John 1:14 ESV).</a:t>
            </a:r>
          </a:p>
        </p:txBody>
      </p:sp>
    </p:spTree>
    <p:extLst>
      <p:ext uri="{BB962C8B-B14F-4D97-AF65-F5344CB8AC3E}">
        <p14:creationId xmlns:p14="http://schemas.microsoft.com/office/powerpoint/2010/main" val="33694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075341" y="304206"/>
            <a:ext cx="9049160" cy="1348324"/>
          </a:xfrm>
        </p:spPr>
        <p:txBody>
          <a:bodyPr/>
          <a:lstStyle/>
          <a:p>
            <a:r>
              <a:rPr lang="en-US" dirty="0"/>
              <a:t>Spiritually Integrative Interventions</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885805"/>
            <a:ext cx="12192000" cy="3154411"/>
          </a:xfrm>
        </p:spPr>
        <p:txBody>
          <a:bodyPr>
            <a:normAutofit/>
          </a:bodyPr>
          <a:lstStyle/>
          <a:p>
            <a:r>
              <a:rPr lang="en-US" dirty="0"/>
              <a:t>Mindful prayer</a:t>
            </a:r>
          </a:p>
          <a:p>
            <a:pPr lvl="1"/>
            <a:r>
              <a:rPr lang="en-US" dirty="0"/>
              <a:t>C.S. Lewis in </a:t>
            </a:r>
            <a:r>
              <a:rPr lang="en-US" i="1" dirty="0"/>
              <a:t>The Screwtape Letters</a:t>
            </a:r>
          </a:p>
          <a:p>
            <a:pPr lvl="2"/>
            <a:r>
              <a:rPr lang="en-US" dirty="0"/>
              <a:t>“The Present is the point at which time touches eternity. Of the present moment, and of it only, humans have an experience analogous to the experience which [God] has of reality as a whole; in it alone freedom and actuality are offered them.”</a:t>
            </a:r>
          </a:p>
        </p:txBody>
      </p:sp>
    </p:spTree>
    <p:extLst>
      <p:ext uri="{BB962C8B-B14F-4D97-AF65-F5344CB8AC3E}">
        <p14:creationId xmlns:p14="http://schemas.microsoft.com/office/powerpoint/2010/main" val="2233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819703"/>
            <a:ext cx="12192000" cy="3154411"/>
          </a:xfrm>
        </p:spPr>
        <p:txBody>
          <a:bodyPr>
            <a:normAutofit/>
          </a:bodyPr>
          <a:lstStyle/>
          <a:p>
            <a:r>
              <a:rPr lang="en-US" dirty="0"/>
              <a:t>The “self-esteem” trap</a:t>
            </a:r>
          </a:p>
          <a:p>
            <a:pPr lvl="1"/>
            <a:r>
              <a:rPr lang="en-US" dirty="0"/>
              <a:t>Pride can be manifest equally as thinking too highly of oneself (arrogance), or too low of oneself (false humility). Both focus on comparison to others, with the former being a display of our perception of greatness, and the latter being a protest against the lack of recognition of our greatness. Both make a god out of ourselves.</a:t>
            </a:r>
          </a:p>
          <a:p>
            <a:pPr lvl="1"/>
            <a:r>
              <a:rPr lang="en-US" dirty="0"/>
              <a:t>“The essence of gospel-humility is not thinking more of myself or thinking less of myself, it is thinking of myself less” (Timothy Keller, in The Freedom of Self-Forgetfulness)</a:t>
            </a:r>
          </a:p>
          <a:p>
            <a:pPr lvl="1"/>
            <a:r>
              <a:rPr lang="en-US" dirty="0"/>
              <a:t>The purpose of life if not to be made much of, but to make much of God (John Piper)</a:t>
            </a:r>
          </a:p>
          <a:p>
            <a:pPr lvl="1"/>
            <a:r>
              <a:rPr lang="en-US" dirty="0"/>
              <a:t>Actions of love</a:t>
            </a:r>
          </a:p>
        </p:txBody>
      </p:sp>
      <p:sp>
        <p:nvSpPr>
          <p:cNvPr id="7" name="Title 1">
            <a:extLst>
              <a:ext uri="{FF2B5EF4-FFF2-40B4-BE49-F238E27FC236}">
                <a16:creationId xmlns:a16="http://schemas.microsoft.com/office/drawing/2014/main" id="{0B9D0D97-FF04-AD40-B114-345CDD811787}"/>
              </a:ext>
            </a:extLst>
          </p:cNvPr>
          <p:cNvSpPr>
            <a:spLocks noGrp="1"/>
          </p:cNvSpPr>
          <p:nvPr>
            <p:ph type="title"/>
          </p:nvPr>
        </p:nvSpPr>
        <p:spPr>
          <a:xfrm>
            <a:off x="1075341" y="304206"/>
            <a:ext cx="9049160" cy="1348324"/>
          </a:xfrm>
        </p:spPr>
        <p:txBody>
          <a:bodyPr/>
          <a:lstStyle/>
          <a:p>
            <a:r>
              <a:rPr lang="en-US" dirty="0"/>
              <a:t>Spiritually Integrative Interventions</a:t>
            </a:r>
          </a:p>
        </p:txBody>
      </p:sp>
    </p:spTree>
    <p:extLst>
      <p:ext uri="{BB962C8B-B14F-4D97-AF65-F5344CB8AC3E}">
        <p14:creationId xmlns:p14="http://schemas.microsoft.com/office/powerpoint/2010/main" val="27408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652530"/>
            <a:ext cx="12192000" cy="3154411"/>
          </a:xfrm>
        </p:spPr>
        <p:txBody>
          <a:bodyPr>
            <a:normAutofit/>
          </a:bodyPr>
          <a:lstStyle/>
          <a:p>
            <a:r>
              <a:rPr lang="en-US" dirty="0"/>
              <a:t>Existential issues</a:t>
            </a:r>
          </a:p>
          <a:p>
            <a:pPr lvl="1"/>
            <a:r>
              <a:rPr lang="en-US" dirty="0"/>
              <a:t>“I would be depressed too if I was just a cosmic accident”</a:t>
            </a:r>
          </a:p>
          <a:p>
            <a:pPr lvl="1"/>
            <a:r>
              <a:rPr lang="en-US" dirty="0"/>
              <a:t>Call out the shallowness of basing self-worth on things like personal-performance, career, and even many aspects of relationships</a:t>
            </a:r>
          </a:p>
          <a:p>
            <a:pPr lvl="1"/>
            <a:r>
              <a:rPr lang="en-US" dirty="0"/>
              <a:t>Point out the role of faith in clients’ lives (e.g., faith in evolution, faith in their own perceptions)</a:t>
            </a:r>
          </a:p>
          <a:p>
            <a:pPr lvl="1"/>
            <a:r>
              <a:rPr lang="en-US" dirty="0"/>
              <a:t>To nominal Christians or the ‘spiritual but not religious:’</a:t>
            </a:r>
          </a:p>
          <a:p>
            <a:pPr lvl="2"/>
            <a:r>
              <a:rPr lang="en-US" dirty="0"/>
              <a:t>“If any of this God-stuff is true, it changes EVERYTHING!”</a:t>
            </a:r>
          </a:p>
          <a:p>
            <a:pPr lvl="2"/>
            <a:r>
              <a:rPr lang="en-US" dirty="0"/>
              <a:t>“Aren’t you alarmed at your lack of feeling or concern about something so MASSIVE?”</a:t>
            </a:r>
          </a:p>
        </p:txBody>
      </p:sp>
      <p:sp>
        <p:nvSpPr>
          <p:cNvPr id="9" name="Title 1">
            <a:extLst>
              <a:ext uri="{FF2B5EF4-FFF2-40B4-BE49-F238E27FC236}">
                <a16:creationId xmlns:a16="http://schemas.microsoft.com/office/drawing/2014/main" id="{685126DD-B208-DF4C-885B-52DB6E513252}"/>
              </a:ext>
            </a:extLst>
          </p:cNvPr>
          <p:cNvSpPr>
            <a:spLocks noGrp="1"/>
          </p:cNvSpPr>
          <p:nvPr>
            <p:ph type="title"/>
          </p:nvPr>
        </p:nvSpPr>
        <p:spPr>
          <a:xfrm>
            <a:off x="1075341" y="304206"/>
            <a:ext cx="9049160" cy="1348324"/>
          </a:xfrm>
        </p:spPr>
        <p:txBody>
          <a:bodyPr/>
          <a:lstStyle/>
          <a:p>
            <a:r>
              <a:rPr lang="en-US" dirty="0"/>
              <a:t>Spiritually Integrative Interventions</a:t>
            </a:r>
          </a:p>
        </p:txBody>
      </p:sp>
    </p:spTree>
    <p:extLst>
      <p:ext uri="{BB962C8B-B14F-4D97-AF65-F5344CB8AC3E}">
        <p14:creationId xmlns:p14="http://schemas.microsoft.com/office/powerpoint/2010/main" val="36531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830721"/>
            <a:ext cx="12192000" cy="3154411"/>
          </a:xfrm>
        </p:spPr>
        <p:txBody>
          <a:bodyPr>
            <a:normAutofit/>
          </a:bodyPr>
          <a:lstStyle/>
          <a:p>
            <a:r>
              <a:rPr lang="en-US" dirty="0"/>
              <a:t>Existential issues</a:t>
            </a:r>
          </a:p>
          <a:p>
            <a:pPr lvl="1"/>
            <a:r>
              <a:rPr lang="en-US" dirty="0"/>
              <a:t>Guilt and shame: forgiveness doesn’t satisfy without justice</a:t>
            </a:r>
          </a:p>
          <a:p>
            <a:pPr lvl="2"/>
            <a:r>
              <a:rPr lang="en-US" dirty="0"/>
              <a:t>Christianity is the only reality that actually provides a resolution</a:t>
            </a:r>
          </a:p>
          <a:p>
            <a:pPr lvl="2"/>
            <a:r>
              <a:rPr lang="en-US" dirty="0"/>
              <a:t>Don’t rescue clients from their discomfort; the most helpful thing you can do for them may be to make them uncomfortable with the holes in their worldview</a:t>
            </a:r>
          </a:p>
        </p:txBody>
      </p:sp>
      <p:sp>
        <p:nvSpPr>
          <p:cNvPr id="7" name="Title 1">
            <a:extLst>
              <a:ext uri="{FF2B5EF4-FFF2-40B4-BE49-F238E27FC236}">
                <a16:creationId xmlns:a16="http://schemas.microsoft.com/office/drawing/2014/main" id="{65D07DCC-8E97-0C4B-A1BE-EB512B0E9218}"/>
              </a:ext>
            </a:extLst>
          </p:cNvPr>
          <p:cNvSpPr txBox="1">
            <a:spLocks/>
          </p:cNvSpPr>
          <p:nvPr/>
        </p:nvSpPr>
        <p:spPr>
          <a:xfrm>
            <a:off x="1075341" y="304206"/>
            <a:ext cx="9049160" cy="134832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Spiritually Integrative Interventions</a:t>
            </a:r>
            <a:endParaRPr lang="en-US" dirty="0"/>
          </a:p>
        </p:txBody>
      </p:sp>
    </p:spTree>
    <p:extLst>
      <p:ext uri="{BB962C8B-B14F-4D97-AF65-F5344CB8AC3E}">
        <p14:creationId xmlns:p14="http://schemas.microsoft.com/office/powerpoint/2010/main" val="160065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874788"/>
            <a:ext cx="12192000" cy="3154411"/>
          </a:xfrm>
        </p:spPr>
        <p:txBody>
          <a:bodyPr>
            <a:normAutofit/>
          </a:bodyPr>
          <a:lstStyle/>
          <a:p>
            <a:r>
              <a:rPr lang="en-US" dirty="0"/>
              <a:t>Make use of grief</a:t>
            </a:r>
          </a:p>
          <a:p>
            <a:pPr lvl="1"/>
            <a:r>
              <a:rPr lang="en-US" dirty="0"/>
              <a:t>Recognize and grieve unmet needs</a:t>
            </a:r>
          </a:p>
          <a:p>
            <a:pPr lvl="1"/>
            <a:r>
              <a:rPr lang="en-US" dirty="0"/>
              <a:t>Grief leads to acceptance, which empowers exploration</a:t>
            </a:r>
          </a:p>
        </p:txBody>
      </p:sp>
      <p:sp>
        <p:nvSpPr>
          <p:cNvPr id="7" name="Title 1">
            <a:extLst>
              <a:ext uri="{FF2B5EF4-FFF2-40B4-BE49-F238E27FC236}">
                <a16:creationId xmlns:a16="http://schemas.microsoft.com/office/drawing/2014/main" id="{4BC8E474-AA33-3F46-A32D-ABDA46738B78}"/>
              </a:ext>
            </a:extLst>
          </p:cNvPr>
          <p:cNvSpPr>
            <a:spLocks noGrp="1"/>
          </p:cNvSpPr>
          <p:nvPr>
            <p:ph type="title"/>
          </p:nvPr>
        </p:nvSpPr>
        <p:spPr>
          <a:xfrm>
            <a:off x="1075341" y="304206"/>
            <a:ext cx="9049160" cy="1348324"/>
          </a:xfrm>
        </p:spPr>
        <p:txBody>
          <a:bodyPr/>
          <a:lstStyle/>
          <a:p>
            <a:r>
              <a:rPr lang="en-US" dirty="0"/>
              <a:t>Spiritually Integrative Interventions</a:t>
            </a:r>
          </a:p>
        </p:txBody>
      </p:sp>
    </p:spTree>
    <p:extLst>
      <p:ext uri="{BB962C8B-B14F-4D97-AF65-F5344CB8AC3E}">
        <p14:creationId xmlns:p14="http://schemas.microsoft.com/office/powerpoint/2010/main" val="348321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2BA5-F007-634F-8ADB-E821DD41C720}"/>
              </a:ext>
            </a:extLst>
          </p:cNvPr>
          <p:cNvSpPr>
            <a:spLocks noGrp="1"/>
          </p:cNvSpPr>
          <p:nvPr>
            <p:ph type="ctrTitle"/>
          </p:nvPr>
        </p:nvSpPr>
        <p:spPr>
          <a:xfrm>
            <a:off x="1367187" y="-891449"/>
            <a:ext cx="10257232" cy="3329580"/>
          </a:xfrm>
        </p:spPr>
        <p:txBody>
          <a:bodyPr/>
          <a:lstStyle/>
          <a:p>
            <a:r>
              <a:rPr lang="en-US" sz="4000" dirty="0"/>
              <a:t>Christianity and Psychology: Mental Health Topics for Biblical Counselors</a:t>
            </a:r>
          </a:p>
        </p:txBody>
      </p:sp>
      <p:sp>
        <p:nvSpPr>
          <p:cNvPr id="7" name="Content Placeholder 2">
            <a:extLst>
              <a:ext uri="{FF2B5EF4-FFF2-40B4-BE49-F238E27FC236}">
                <a16:creationId xmlns:a16="http://schemas.microsoft.com/office/drawing/2014/main" id="{FC7A3E74-DAA9-7848-8250-094626D66B24}"/>
              </a:ext>
            </a:extLst>
          </p:cNvPr>
          <p:cNvSpPr txBox="1">
            <a:spLocks/>
          </p:cNvSpPr>
          <p:nvPr/>
        </p:nvSpPr>
        <p:spPr>
          <a:xfrm>
            <a:off x="3745459" y="2796533"/>
            <a:ext cx="5500688" cy="315441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dirty="0"/>
              <a:t>Andrew G. Kenagy, Psy.D.</a:t>
            </a:r>
          </a:p>
          <a:p>
            <a:pPr lvl="1" algn="l"/>
            <a:r>
              <a:rPr lang="en-US" dirty="0">
                <a:hlinkClick r:id="rId2"/>
              </a:rPr>
              <a:t>www.drkenagy.com</a:t>
            </a:r>
            <a:endParaRPr lang="en-US" dirty="0"/>
          </a:p>
          <a:p>
            <a:pPr lvl="1" algn="l"/>
            <a:r>
              <a:rPr lang="en-US" dirty="0">
                <a:hlinkClick r:id="rId3"/>
              </a:rPr>
              <a:t>andrew@drkenagy.com</a:t>
            </a:r>
            <a:endParaRPr lang="en-US" dirty="0"/>
          </a:p>
          <a:p>
            <a:pPr lvl="1" algn="l"/>
            <a:endParaRPr lang="en-US" dirty="0"/>
          </a:p>
          <a:p>
            <a:pPr lvl="1" algn="l"/>
            <a:r>
              <a:rPr lang="en-US" dirty="0"/>
              <a:t>Mid Valley Counseling Center</a:t>
            </a:r>
          </a:p>
          <a:p>
            <a:pPr lvl="1" algn="l"/>
            <a:r>
              <a:rPr lang="en-US" dirty="0">
                <a:hlinkClick r:id="rId4"/>
              </a:rPr>
              <a:t>www.mvcounseling.com</a:t>
            </a:r>
            <a:endParaRPr lang="en-US" dirty="0"/>
          </a:p>
        </p:txBody>
      </p:sp>
    </p:spTree>
    <p:extLst>
      <p:ext uri="{BB962C8B-B14F-4D97-AF65-F5344CB8AC3E}">
        <p14:creationId xmlns:p14="http://schemas.microsoft.com/office/powerpoint/2010/main" val="162717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2959225" y="458442"/>
            <a:ext cx="5517183" cy="2468612"/>
          </a:xfrm>
        </p:spPr>
        <p:txBody>
          <a:bodyPr/>
          <a:lstStyle/>
          <a:p>
            <a:pPr algn="ctr"/>
            <a:r>
              <a:rPr lang="en-US" dirty="0"/>
              <a:t>What I do</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128176"/>
            <a:ext cx="12192000" cy="3154411"/>
          </a:xfrm>
        </p:spPr>
        <p:txBody>
          <a:bodyPr/>
          <a:lstStyle/>
          <a:p>
            <a:r>
              <a:rPr lang="en-US" dirty="0"/>
              <a:t>Psychotherapy, assessment</a:t>
            </a:r>
          </a:p>
          <a:p>
            <a:r>
              <a:rPr lang="en-US" dirty="0"/>
              <a:t>Specialize in children/adolescents, depression, anxiety, ADHD, psychological assessment, faith-integrated therapy</a:t>
            </a:r>
          </a:p>
        </p:txBody>
      </p:sp>
    </p:spTree>
    <p:extLst>
      <p:ext uri="{BB962C8B-B14F-4D97-AF65-F5344CB8AC3E}">
        <p14:creationId xmlns:p14="http://schemas.microsoft.com/office/powerpoint/2010/main" val="178576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771181" y="282173"/>
            <a:ext cx="9919617" cy="2468612"/>
          </a:xfrm>
        </p:spPr>
        <p:txBody>
          <a:bodyPr/>
          <a:lstStyle/>
          <a:p>
            <a:r>
              <a:rPr lang="en-US" dirty="0"/>
              <a:t>INTEGRATION OF PSYCHOLOGY AND CHRISTIANITY</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2227328"/>
            <a:ext cx="12192000" cy="3154411"/>
          </a:xfrm>
        </p:spPr>
        <p:txBody>
          <a:bodyPr/>
          <a:lstStyle/>
          <a:p>
            <a:r>
              <a:rPr lang="en-US" dirty="0"/>
              <a:t>4 Waves</a:t>
            </a:r>
          </a:p>
          <a:p>
            <a:pPr lvl="1"/>
            <a:r>
              <a:rPr lang="en-US" dirty="0"/>
              <a:t>Apologetics</a:t>
            </a:r>
          </a:p>
          <a:p>
            <a:pPr lvl="1"/>
            <a:r>
              <a:rPr lang="en-US" dirty="0"/>
              <a:t>Models</a:t>
            </a:r>
          </a:p>
          <a:p>
            <a:pPr lvl="1"/>
            <a:r>
              <a:rPr lang="en-US" dirty="0"/>
              <a:t>Research</a:t>
            </a:r>
          </a:p>
          <a:p>
            <a:pPr lvl="1"/>
            <a:r>
              <a:rPr lang="en-US" dirty="0"/>
              <a:t>Embodiment</a:t>
            </a:r>
          </a:p>
        </p:txBody>
      </p:sp>
    </p:spTree>
    <p:extLst>
      <p:ext uri="{BB962C8B-B14F-4D97-AF65-F5344CB8AC3E}">
        <p14:creationId xmlns:p14="http://schemas.microsoft.com/office/powerpoint/2010/main" val="28295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003989" y="436408"/>
            <a:ext cx="10184022" cy="2468612"/>
          </a:xfrm>
        </p:spPr>
        <p:txBody>
          <a:bodyPr/>
          <a:lstStyle/>
          <a:p>
            <a:pPr algn="ctr"/>
            <a:r>
              <a:rPr lang="en-US" dirty="0"/>
              <a:t>Psychology is part of EVERYTHING</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973939"/>
            <a:ext cx="12192000" cy="3154411"/>
          </a:xfrm>
        </p:spPr>
        <p:txBody>
          <a:bodyPr/>
          <a:lstStyle/>
          <a:p>
            <a:r>
              <a:rPr lang="en-US" dirty="0"/>
              <a:t>The moment you or a pastor says anything other than directly quoting the Bible, you’re engaging in psychology.</a:t>
            </a:r>
          </a:p>
          <a:p>
            <a:r>
              <a:rPr lang="en-US" dirty="0"/>
              <a:t>Even our English translations of the biblical text involve psychosocial processes.</a:t>
            </a:r>
          </a:p>
        </p:txBody>
      </p:sp>
    </p:spTree>
    <p:extLst>
      <p:ext uri="{BB962C8B-B14F-4D97-AF65-F5344CB8AC3E}">
        <p14:creationId xmlns:p14="http://schemas.microsoft.com/office/powerpoint/2010/main" val="14840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301507" y="3795261"/>
            <a:ext cx="5517183" cy="2468612"/>
          </a:xfrm>
        </p:spPr>
        <p:txBody>
          <a:bodyPr/>
          <a:lstStyle/>
          <a:p>
            <a:r>
              <a:rPr lang="en-US" dirty="0"/>
              <a:t>Biblical Counseling Model of Human Experience</a:t>
            </a:r>
          </a:p>
        </p:txBody>
      </p:sp>
      <p:pic>
        <p:nvPicPr>
          <p:cNvPr id="6" name="Content Placeholder 5">
            <a:extLst>
              <a:ext uri="{FF2B5EF4-FFF2-40B4-BE49-F238E27FC236}">
                <a16:creationId xmlns:a16="http://schemas.microsoft.com/office/drawing/2014/main" id="{8CC45B76-A43A-0648-B14A-ECAA8EBE4C89}"/>
              </a:ext>
            </a:extLst>
          </p:cNvPr>
          <p:cNvPicPr>
            <a:picLocks noGrp="1" noChangeAspect="1"/>
          </p:cNvPicPr>
          <p:nvPr>
            <p:ph idx="1"/>
          </p:nvPr>
        </p:nvPicPr>
        <p:blipFill>
          <a:blip r:embed="rId2"/>
          <a:stretch>
            <a:fillRect/>
          </a:stretch>
        </p:blipFill>
        <p:spPr>
          <a:xfrm>
            <a:off x="6495803" y="0"/>
            <a:ext cx="5696197" cy="6477627"/>
          </a:xfrm>
        </p:spPr>
      </p:pic>
    </p:spTree>
    <p:extLst>
      <p:ext uri="{BB962C8B-B14F-4D97-AF65-F5344CB8AC3E}">
        <p14:creationId xmlns:p14="http://schemas.microsoft.com/office/powerpoint/2010/main" val="331984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43219" y="77119"/>
            <a:ext cx="10421957" cy="2468612"/>
          </a:xfrm>
        </p:spPr>
        <p:txBody>
          <a:bodyPr/>
          <a:lstStyle/>
          <a:p>
            <a:r>
              <a:rPr lang="en-US" dirty="0"/>
              <a:t>Psychology: Not just about the brain, but the MIND </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586429"/>
            <a:ext cx="12192000" cy="5392756"/>
          </a:xfrm>
        </p:spPr>
        <p:txBody>
          <a:bodyPr>
            <a:normAutofit/>
          </a:bodyPr>
          <a:lstStyle/>
          <a:p>
            <a:r>
              <a:rPr lang="en-US" dirty="0"/>
              <a:t>Not just a “physically embodied” phenomenon</a:t>
            </a:r>
          </a:p>
          <a:p>
            <a:r>
              <a:rPr lang="en-US" dirty="0"/>
              <a:t>Psychology: the science of mind and behavior</a:t>
            </a:r>
          </a:p>
          <a:p>
            <a:pPr lvl="3"/>
            <a:r>
              <a:rPr lang="en-US" dirty="0"/>
              <a:t>Encompasses far more than just counseling, and informs counseling with deep, tested realities</a:t>
            </a:r>
          </a:p>
          <a:p>
            <a:pPr lvl="3"/>
            <a:r>
              <a:rPr lang="en-US" dirty="0"/>
              <a:t>Christians who have despised psychology use psychology in their very art of making an argument and engaging in persuasion</a:t>
            </a:r>
          </a:p>
          <a:p>
            <a:pPr lvl="3"/>
            <a:r>
              <a:rPr lang="en-US" dirty="0"/>
              <a:t>Why be warry of being extremely thoughtful, on the basis of rich scientific research, to inform how you understand and interact with clients?</a:t>
            </a:r>
          </a:p>
          <a:p>
            <a:pPr lvl="4"/>
            <a:r>
              <a:rPr lang="en-US" dirty="0"/>
              <a:t>Instead, be warry of haphazardly interacting with people on the basis of purely anecdotal evidence and likely overly simplistic, reductionistic explanations.</a:t>
            </a:r>
          </a:p>
          <a:p>
            <a:pPr lvl="5"/>
            <a:r>
              <a:rPr lang="en-US" dirty="0"/>
              <a:t>This demeans the glory of God manifest in the rich and complex depths of people made in his image</a:t>
            </a:r>
          </a:p>
          <a:p>
            <a:pPr lvl="5"/>
            <a:r>
              <a:rPr lang="en-US" dirty="0"/>
              <a:t>All truth is God’s truth</a:t>
            </a:r>
          </a:p>
          <a:p>
            <a:endParaRPr lang="en-US" dirty="0"/>
          </a:p>
          <a:p>
            <a:endParaRPr lang="en-US" dirty="0"/>
          </a:p>
        </p:txBody>
      </p:sp>
    </p:spTree>
    <p:extLst>
      <p:ext uri="{BB962C8B-B14F-4D97-AF65-F5344CB8AC3E}">
        <p14:creationId xmlns:p14="http://schemas.microsoft.com/office/powerpoint/2010/main" val="2123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C757-704B-3844-B8F0-48FD957F06C6}"/>
              </a:ext>
            </a:extLst>
          </p:cNvPr>
          <p:cNvSpPr>
            <a:spLocks noGrp="1"/>
          </p:cNvSpPr>
          <p:nvPr>
            <p:ph type="title"/>
          </p:nvPr>
        </p:nvSpPr>
        <p:spPr>
          <a:xfrm>
            <a:off x="121187" y="121185"/>
            <a:ext cx="10437410" cy="1674564"/>
          </a:xfrm>
        </p:spPr>
        <p:txBody>
          <a:bodyPr/>
          <a:lstStyle/>
          <a:p>
            <a:r>
              <a:rPr lang="en-US" dirty="0"/>
              <a:t>Scripture on Mind being more than Matter</a:t>
            </a:r>
          </a:p>
        </p:txBody>
      </p:sp>
      <p:sp>
        <p:nvSpPr>
          <p:cNvPr id="3" name="Content Placeholder 2">
            <a:extLst>
              <a:ext uri="{FF2B5EF4-FFF2-40B4-BE49-F238E27FC236}">
                <a16:creationId xmlns:a16="http://schemas.microsoft.com/office/drawing/2014/main" id="{14063321-2F52-2344-A0F1-4BBF05D95AB0}"/>
              </a:ext>
            </a:extLst>
          </p:cNvPr>
          <p:cNvSpPr>
            <a:spLocks noGrp="1"/>
          </p:cNvSpPr>
          <p:nvPr>
            <p:ph idx="1"/>
          </p:nvPr>
        </p:nvSpPr>
        <p:spPr>
          <a:xfrm>
            <a:off x="0" y="1577334"/>
            <a:ext cx="12192000" cy="3154411"/>
          </a:xfrm>
        </p:spPr>
        <p:txBody>
          <a:bodyPr>
            <a:normAutofit/>
          </a:bodyPr>
          <a:lstStyle/>
          <a:p>
            <a:r>
              <a:rPr lang="en-US" dirty="0"/>
              <a:t>Hebrew word for “heart” = center of mind, will, and emotions</a:t>
            </a:r>
          </a:p>
          <a:p>
            <a:r>
              <a:rPr lang="en-US" dirty="0"/>
              <a:t>Pastor: “psychologists deal with the head; I deal with heart”</a:t>
            </a:r>
          </a:p>
          <a:p>
            <a:r>
              <a:rPr lang="en-US" dirty="0"/>
              <a:t>Protestant ideal of “Fact, Faith, Feeling” or “Put feelings in the caboose”</a:t>
            </a:r>
          </a:p>
          <a:p>
            <a:pPr lvl="1"/>
            <a:r>
              <a:rPr lang="en-US" dirty="0"/>
              <a:t>What we determine to believe as “facts” can be based on some combination of thoughts and emotions. Why should one be lifted up as higher than the other?</a:t>
            </a:r>
          </a:p>
          <a:p>
            <a:pPr lvl="2"/>
            <a:r>
              <a:rPr lang="en-US" dirty="0"/>
              <a:t>Our thoughts are just as deceptive, if not more, than our emotions</a:t>
            </a:r>
          </a:p>
          <a:p>
            <a:pPr lvl="1"/>
            <a:r>
              <a:rPr lang="en-US" dirty="0">
                <a:hlinkClick r:id="rId2"/>
              </a:rPr>
              <a:t>https://</a:t>
            </a:r>
            <a:r>
              <a:rPr lang="en-US" dirty="0" err="1">
                <a:hlinkClick r:id="rId2"/>
              </a:rPr>
              <a:t>www.desiringgod.org</a:t>
            </a:r>
            <a:r>
              <a:rPr lang="en-US" dirty="0">
                <a:hlinkClick r:id="rId2"/>
              </a:rPr>
              <a:t>/articles/fact-faith-feeling</a:t>
            </a:r>
            <a:endParaRPr lang="en-US" dirty="0"/>
          </a:p>
        </p:txBody>
      </p:sp>
    </p:spTree>
    <p:extLst>
      <p:ext uri="{BB962C8B-B14F-4D97-AF65-F5344CB8AC3E}">
        <p14:creationId xmlns:p14="http://schemas.microsoft.com/office/powerpoint/2010/main" val="175709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2286</TotalTime>
  <Words>1977</Words>
  <Application>Microsoft Macintosh PowerPoint</Application>
  <PresentationFormat>Widescreen</PresentationFormat>
  <Paragraphs>211</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vt:lpstr>
      <vt:lpstr>Christianity and Psychology: Mental Health Topics for Biblical Counselors</vt:lpstr>
      <vt:lpstr>Who am I?</vt:lpstr>
      <vt:lpstr>How I got here</vt:lpstr>
      <vt:lpstr>What I do</vt:lpstr>
      <vt:lpstr>INTEGRATION OF PSYCHOLOGY AND CHRISTIANITY</vt:lpstr>
      <vt:lpstr>Psychology is part of EVERYTHING</vt:lpstr>
      <vt:lpstr>Biblical Counseling Model of Human Experience</vt:lpstr>
      <vt:lpstr>Psychology: Not just about the brain, but the MIND </vt:lpstr>
      <vt:lpstr>Scripture on Mind being more than Matter</vt:lpstr>
      <vt:lpstr>Scripture on Mind being more than Matter</vt:lpstr>
      <vt:lpstr>Science on Mind being more than Matter</vt:lpstr>
      <vt:lpstr>Interaction of neurobiology, mind, and environment</vt:lpstr>
      <vt:lpstr>Why give someone a Band-Aid when you can give them Jesus? </vt:lpstr>
      <vt:lpstr>Why give someone a Band-Aid when you can give them Jesus? </vt:lpstr>
      <vt:lpstr>Models</vt:lpstr>
      <vt:lpstr>Introduction to Psychopathology for Biblical Counselors: Considering when to Refer</vt:lpstr>
      <vt:lpstr>PowerPoint Presentation</vt:lpstr>
      <vt:lpstr>Depression (15 types)</vt:lpstr>
      <vt:lpstr>Depression</vt:lpstr>
      <vt:lpstr>Anxiety</vt:lpstr>
      <vt:lpstr>Anxiety</vt:lpstr>
      <vt:lpstr>Post-Traumatic Stress Disorder (PTSD)</vt:lpstr>
      <vt:lpstr>PowerPoint Presentation</vt:lpstr>
      <vt:lpstr>Attention-Deficit/Hyperactivity Disorder (ADHD)</vt:lpstr>
      <vt:lpstr>Attention-Deficit/Hyperactivity Disorder (ADHD)</vt:lpstr>
      <vt:lpstr>Attention-Deficit/Hyperactivity Disorder (ADHD)</vt:lpstr>
      <vt:lpstr>Personality Disorders</vt:lpstr>
      <vt:lpstr>Personality Disorders</vt:lpstr>
      <vt:lpstr>General Treatment Emphases</vt:lpstr>
      <vt:lpstr>Psychological Theories of Personality </vt:lpstr>
      <vt:lpstr>Psychological Theories of Personality </vt:lpstr>
      <vt:lpstr>Spiritually Integrative Interventions</vt:lpstr>
      <vt:lpstr>Spiritually Integrative Interventions</vt:lpstr>
      <vt:lpstr>Spiritually Integrative Interventions</vt:lpstr>
      <vt:lpstr>PowerPoint Presentation</vt:lpstr>
      <vt:lpstr>Spiritually Integrative Interventions</vt:lpstr>
      <vt:lpstr>Christianity and Psychology: Mental Health Topics for Biblical Counselors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Psychology: Mental Health Topics for Biblical Counselors</dc:title>
  <dc:creator>Andrew Kenagy</dc:creator>
  <cp:lastModifiedBy>Andrew Kenagy</cp:lastModifiedBy>
  <cp:revision>62</cp:revision>
  <dcterms:created xsi:type="dcterms:W3CDTF">2020-04-04T22:20:55Z</dcterms:created>
  <dcterms:modified xsi:type="dcterms:W3CDTF">2022-01-24T01:07:38Z</dcterms:modified>
</cp:coreProperties>
</file>